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8"/>
  </p:notesMasterIdLst>
  <p:sldIdLst>
    <p:sldId id="262" r:id="rId2"/>
    <p:sldId id="257" r:id="rId3"/>
    <p:sldId id="258" r:id="rId4"/>
    <p:sldId id="259" r:id="rId5"/>
    <p:sldId id="260" r:id="rId6"/>
    <p:sldId id="261" r:id="rId7"/>
  </p:sldIdLst>
  <p:sldSz cx="9144000" cy="5143500" type="screen16x9"/>
  <p:notesSz cx="6858000" cy="9144000"/>
  <p:embeddedFontLst>
    <p:embeddedFont>
      <p:font typeface="Open Sans" panose="020B0606030504020204" pitchFamily="34"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83"/>
    <p:restoredTop sz="82692"/>
  </p:normalViewPr>
  <p:slideViewPr>
    <p:cSldViewPr snapToGrid="0">
      <p:cViewPr>
        <p:scale>
          <a:sx n="117" d="100"/>
          <a:sy n="117" d="100"/>
        </p:scale>
        <p:origin x="720" y="5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media/image1.tiff>
</file>

<file path=ppt/media/image2.gif>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blogs.loc.gov/maps/2018/07/scientist-of-the-seas-the-legacy-of-matthew-fontaine-maury/"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history.navy.mil/content/history/nhhc/research/library/online-reading-room/title-list-alphabetically/m/matthew-fontaine-maury-benefactor-of-mankind.html"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blogs.loc.gov/maps/2018/07/scientist-of-the-seas-the-legacy-of-matthew-fontaine-maury/"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richmond.com/discover-richmond/outdoor-curiosities-matthew-fontaine-maury-statue/article_d6ce4294-06fa-5771-aae4-2f87ddac584d.html"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cwm.org/blog/what-did-matthew-fontaine-maury-ever-do-to-deserve-his-removal-from-monument-avenue/"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blogs.loc.gov/maps/2018/07/scientist-of-the-seas-the-legacy-of-matthew-fontaine-maury/"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8dfb10a0e8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8dfb10a0e8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discipline of oceanography developed in the 19th century, with ocean depth sounding and charting of surface currents. This work was largely motivated by improving commercial ship navigation, including slave ships that carried enslaved people to the United States. Over the same time period that oceanography was developing as a discipline, millions of enslaved people traveled across the Atlantic in slave ships. This figure shows how trade routes in the Atlantic line up closely with the North Atlantic Gyre.</a:t>
            </a:r>
            <a:endParaRPr dirty="0"/>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8dfb10a0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8dfb10a0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One key early oceanographer, Matthew Fontaine Maury, worked on improving commercial routes by collecting data on surface currents and winds. He published the first modern oceanography textbook in 1855, and was a professor at the Virginia Military Institute until his death. His work spanned oceanography, meteorology, astronomy, and geology. </a:t>
            </a:r>
            <a:endParaRPr/>
          </a:p>
          <a:p>
            <a:pPr marL="0" lvl="0" indent="0" algn="l" rtl="0">
              <a:spcBef>
                <a:spcPts val="0"/>
              </a:spcBef>
              <a:spcAft>
                <a:spcPts val="0"/>
              </a:spcAft>
              <a:buNone/>
            </a:pPr>
            <a:endParaRPr/>
          </a:p>
          <a:p>
            <a:pPr marL="0" lvl="0" indent="0" algn="l" rtl="0">
              <a:spcBef>
                <a:spcPts val="0"/>
              </a:spcBef>
              <a:spcAft>
                <a:spcPts val="0"/>
              </a:spcAft>
              <a:buNone/>
            </a:pPr>
            <a:r>
              <a:rPr lang="en"/>
              <a:t>Image from </a:t>
            </a:r>
            <a:r>
              <a:rPr lang="en" u="sng">
                <a:solidFill>
                  <a:schemeClr val="hlink"/>
                </a:solidFill>
                <a:hlinkClick r:id="rId3"/>
              </a:rPr>
              <a:t>https://blogs.loc.gov/maps/2018/07/scientist-of-the-seas-the-legacy-of-matthew-fontaine-maury/</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4"/>
              </a:rPr>
              <a:t>https://www.history.navy.mil/content/history/nhhc/research/library/online-reading-room/title-list-alphabetically/m/matthew-fontaine-maury-benefactor-of-mankind.html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8dfb10a0e8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8dfb10a0e8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During the U.S. Civil War, Maury served in the Confederate Navy and worked hard to convince European governments to support the Confederate side. Before the Civil War, Maury, similar to other proslavery politicians at this time, saw the demise of slavery in the U.S., and advocated instead for U.S. slave owners to own land in Brazil, and continue forced slave labor in South America.</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Maury’s strong Confederate legacy inspired a statue in Richmond, Virginia on Monument Avenue, and was removed in July 2020, in light of his racist legacy advocating for the continuation of slavery.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u="sng" dirty="0">
                <a:solidFill>
                  <a:schemeClr val="accent5"/>
                </a:solidFill>
                <a:hlinkClick r:id="rId3">
                  <a:extLst>
                    <a:ext uri="{A12FA001-AC4F-418D-AE19-62706E023703}">
                      <ahyp:hlinkClr xmlns:ahyp="http://schemas.microsoft.com/office/drawing/2018/hyperlinkcolor" val="tx"/>
                    </a:ext>
                  </a:extLst>
                </a:hlinkClick>
              </a:rPr>
              <a:t>https://blogs.loc.gov/maps/2018/07/scientist-of-the-seas-the-legacy-of-matthew-fontaine-maury/</a:t>
            </a: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 dirty="0"/>
              <a:t>Image: Statue of </a:t>
            </a:r>
            <a:r>
              <a:rPr lang="en" dirty="0" err="1"/>
              <a:t>Matther</a:t>
            </a:r>
            <a:r>
              <a:rPr lang="en" dirty="0"/>
              <a:t> </a:t>
            </a:r>
            <a:r>
              <a:rPr lang="en" dirty="0" err="1"/>
              <a:t>Fontain</a:t>
            </a:r>
            <a:r>
              <a:rPr lang="en" dirty="0"/>
              <a:t> Maury in Richmond Virginia → </a:t>
            </a:r>
            <a:r>
              <a:rPr lang="en" u="sng" dirty="0">
                <a:solidFill>
                  <a:schemeClr val="hlink"/>
                </a:solidFill>
                <a:hlinkClick r:id="rId4"/>
              </a:rPr>
              <a:t>https://richmond.com/discover-richmond/outdoor-curiosities-matthew-fontaine-maury-statue/article_d6ce4294-06fa-5771-aae4-2f87ddac584d.html</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dfb10a0e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dfb10a0e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Maury termed his vision for the continuation of U.S. slavery in Brazil “The Amazonian Republic”. He proposed that U.S. slaveholders would own property in Brazil, which he considered, like the U.S. to be a slave country based on the similar climate and geography of the Amazon to the Mississippi River. Like other scientists of this time (See Landscape Slides), Maury believed that certain climates or topographies were well-suited for the instituion of slavery. Based on the pattern of ocean surface currents, Maury argued that Brazil was a natural extension of the U.S. empire as surface currents would hasten travel between the southern U.S. and Brazil and Carribean. Maury envisioned a continuation of agricultural production by U.S. owned slaves. The plausibility of this “Amazonian Republic” was tested by U.S. Navy by exploring the navigability of the Amazon River, at Maury’s suggestion. </a:t>
            </a:r>
            <a:endParaRPr/>
          </a:p>
          <a:p>
            <a:pPr marL="0" lvl="0" indent="0" algn="l" rtl="0">
              <a:spcBef>
                <a:spcPts val="0"/>
              </a:spcBef>
              <a:spcAft>
                <a:spcPts val="0"/>
              </a:spcAft>
              <a:buNone/>
            </a:pPr>
            <a:endParaRPr/>
          </a:p>
          <a:p>
            <a:pPr marL="0" lvl="0" indent="0" algn="l" rtl="0">
              <a:spcBef>
                <a:spcPts val="0"/>
              </a:spcBef>
              <a:spcAft>
                <a:spcPts val="0"/>
              </a:spcAft>
              <a:buNone/>
            </a:pPr>
            <a:r>
              <a:rPr lang="en"/>
              <a:t>Source of Quote: </a:t>
            </a:r>
            <a:r>
              <a:rPr lang="en" u="sng">
                <a:solidFill>
                  <a:schemeClr val="hlink"/>
                </a:solidFill>
                <a:hlinkClick r:id="rId3"/>
              </a:rPr>
              <a:t>https://acwm.org/blog/what-did-matthew-fontaine-maury-ever-do-to-deserve-his-removal-from-monument-avenue/</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4"/>
              </a:rPr>
              <a:t>https://blogs.loc.gov/maps/2018/07/scientist-of-the-seas-the-legacy-of-matthew-fontaine-maury/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8dfb10a0e8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8dfb10a0e8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eo-context.github.io/" TargetMode="External"/><Relationship Id="rId2" Type="http://schemas.openxmlformats.org/officeDocument/2006/relationships/image" Target="../media/image1.tiff"/><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hyperlink" Target="https://enlightenmentcommerce.wordpress.com/category/uncategorized/"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richmond.com/discover-richmond/outdoor-curiosities-matthew-fontaine-maury-statue/article_d6ce4294-06fa-5771-aae4-2f87ddac584d.ht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acwm.org/blog/what-did-matthew-fontaine-maury-ever-do-to-deserve-his-removal-from-monument-avenu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enlightenmentcommerce.wordpress.com/category/uncategorized/" TargetMode="External"/><Relationship Id="rId5" Type="http://schemas.openxmlformats.org/officeDocument/2006/relationships/hyperlink" Target="https://www.history.navy.mil/content/history/nhhc/research/library/online-reading-room/title-list-alphabetically/m/matthew-fontaine-maury-benefactor-of-mankind.html" TargetMode="External"/><Relationship Id="rId4" Type="http://schemas.openxmlformats.org/officeDocument/2006/relationships/hyperlink" Target="https://blogs.loc.gov/maps/2018/07/scientist-of-the-seas-the-legacy-of-matthew-fontaine-maur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7C1B-370E-B04D-965A-F55279029427}"/>
              </a:ext>
            </a:extLst>
          </p:cNvPr>
          <p:cNvSpPr txBox="1">
            <a:spLocks/>
          </p:cNvSpPr>
          <p:nvPr/>
        </p:nvSpPr>
        <p:spPr>
          <a:xfrm>
            <a:off x="3293806" y="636419"/>
            <a:ext cx="5230762" cy="1714707"/>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t>Early Oceanography </a:t>
            </a:r>
          </a:p>
          <a:p>
            <a:pPr algn="ctr"/>
            <a:r>
              <a:rPr lang="en-US" sz="3600" dirty="0"/>
              <a:t>and the Slave Trade</a:t>
            </a:r>
          </a:p>
        </p:txBody>
      </p:sp>
      <p:sp>
        <p:nvSpPr>
          <p:cNvPr id="3" name="Subtitle 2">
            <a:extLst>
              <a:ext uri="{FF2B5EF4-FFF2-40B4-BE49-F238E27FC236}">
                <a16:creationId xmlns:a16="http://schemas.microsoft.com/office/drawing/2014/main" id="{E59A14B1-D15E-EC41-AD58-F99E14003DE0}"/>
              </a:ext>
            </a:extLst>
          </p:cNvPr>
          <p:cNvSpPr txBox="1">
            <a:spLocks/>
          </p:cNvSpPr>
          <p:nvPr/>
        </p:nvSpPr>
        <p:spPr>
          <a:xfrm>
            <a:off x="370694" y="4525274"/>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pic>
        <p:nvPicPr>
          <p:cNvPr id="4" name="Picture 3">
            <a:extLst>
              <a:ext uri="{FF2B5EF4-FFF2-40B4-BE49-F238E27FC236}">
                <a16:creationId xmlns:a16="http://schemas.microsoft.com/office/drawing/2014/main" id="{865C02AC-7FBA-0A49-B8C7-C0F3E8F9037B}"/>
              </a:ext>
            </a:extLst>
          </p:cNvPr>
          <p:cNvPicPr>
            <a:picLocks noChangeAspect="1"/>
          </p:cNvPicPr>
          <p:nvPr/>
        </p:nvPicPr>
        <p:blipFill>
          <a:blip r:embed="rId2"/>
          <a:stretch>
            <a:fillRect/>
          </a:stretch>
        </p:blipFill>
        <p:spPr>
          <a:xfrm>
            <a:off x="724654" y="367816"/>
            <a:ext cx="2257732" cy="2091465"/>
          </a:xfrm>
          <a:prstGeom prst="rect">
            <a:avLst/>
          </a:prstGeom>
        </p:spPr>
      </p:pic>
      <p:sp>
        <p:nvSpPr>
          <p:cNvPr id="5" name="Subtitle 2">
            <a:extLst>
              <a:ext uri="{FF2B5EF4-FFF2-40B4-BE49-F238E27FC236}">
                <a16:creationId xmlns:a16="http://schemas.microsoft.com/office/drawing/2014/main" id="{96F7EA06-5D20-2848-9D15-B0277BE37A5E}"/>
              </a:ext>
            </a:extLst>
          </p:cNvPr>
          <p:cNvSpPr txBox="1">
            <a:spLocks/>
          </p:cNvSpPr>
          <p:nvPr/>
        </p:nvSpPr>
        <p:spPr>
          <a:xfrm>
            <a:off x="370694" y="3116171"/>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sp>
        <p:nvSpPr>
          <p:cNvPr id="6" name="Rectangle 5">
            <a:extLst>
              <a:ext uri="{FF2B5EF4-FFF2-40B4-BE49-F238E27FC236}">
                <a16:creationId xmlns:a16="http://schemas.microsoft.com/office/drawing/2014/main" id="{45D9551B-C39B-924E-A8B6-2A2C8D98916F}"/>
              </a:ext>
            </a:extLst>
          </p:cNvPr>
          <p:cNvSpPr/>
          <p:nvPr/>
        </p:nvSpPr>
        <p:spPr>
          <a:xfrm>
            <a:off x="370694" y="3017848"/>
            <a:ext cx="8520600" cy="2246769"/>
          </a:xfrm>
          <a:prstGeom prst="rect">
            <a:avLst/>
          </a:prstGeom>
        </p:spPr>
        <p:txBody>
          <a:bodyPr wrap="square">
            <a:spAutoFit/>
          </a:bodyPr>
          <a:lstStyle/>
          <a:p>
            <a:r>
              <a:rPr lang="en-US" b="1" dirty="0">
                <a:latin typeface="Arial" panose="020B0604020202020204" pitchFamily="34" charset="0"/>
                <a:ea typeface="Calibri" panose="020F0502020204030204" pitchFamily="34" charset="0"/>
                <a:cs typeface="Arial" panose="020B0604020202020204" pitchFamily="34" charset="0"/>
              </a:rPr>
              <a:t>Contributors</a:t>
            </a:r>
            <a:r>
              <a:rPr lang="en-US" dirty="0">
                <a:latin typeface="Arial" panose="020B0604020202020204" pitchFamily="34" charset="0"/>
                <a:ea typeface="Calibri" panose="020F0502020204030204" pitchFamily="34" charset="0"/>
                <a:cs typeface="Arial" panose="020B0604020202020204" pitchFamily="34" charset="0"/>
              </a:rPr>
              <a:t>: John Wesley Wiggins, Tamara Pico</a:t>
            </a:r>
          </a:p>
          <a:p>
            <a:r>
              <a:rPr lang="en-US" b="1" dirty="0">
                <a:latin typeface="Arial" panose="020B0604020202020204" pitchFamily="34" charset="0"/>
                <a:ea typeface="Calibri" panose="020F0502020204030204" pitchFamily="34" charset="0"/>
                <a:cs typeface="Arial" panose="020B0604020202020204" pitchFamily="34" charset="0"/>
              </a:rPr>
              <a:t>Keywords</a:t>
            </a:r>
            <a:r>
              <a:rPr lang="en-US" dirty="0">
                <a:latin typeface="Arial" panose="020B0604020202020204" pitchFamily="34" charset="0"/>
                <a:ea typeface="Calibri" panose="020F0502020204030204" pitchFamily="34" charset="0"/>
                <a:cs typeface="Arial" panose="020B0604020202020204" pitchFamily="34" charset="0"/>
              </a:rPr>
              <a:t>: oceanography, surface currents, slavery, slave trade, U.S. Civil War, Atlantic Ocean, scientific racism</a:t>
            </a:r>
          </a:p>
          <a:p>
            <a:r>
              <a:rPr lang="en-US" b="1" dirty="0">
                <a:latin typeface="Arial" panose="020B0604020202020204" pitchFamily="34" charset="0"/>
                <a:ea typeface="Calibri" panose="020F0502020204030204" pitchFamily="34" charset="0"/>
                <a:cs typeface="Arial" panose="020B0604020202020204" pitchFamily="34" charset="0"/>
              </a:rPr>
              <a:t>Location</a:t>
            </a:r>
            <a:r>
              <a:rPr lang="en-US" dirty="0">
                <a:latin typeface="Arial" panose="020B0604020202020204" pitchFamily="34" charset="0"/>
                <a:ea typeface="Calibri" panose="020F0502020204030204" pitchFamily="34" charset="0"/>
                <a:cs typeface="Arial" panose="020B0604020202020204" pitchFamily="34" charset="0"/>
              </a:rPr>
              <a:t>: Atlantic ocean, global</a:t>
            </a:r>
          </a:p>
          <a:p>
            <a:r>
              <a:rPr lang="en-US" b="1" dirty="0">
                <a:latin typeface="Arial" panose="020B0604020202020204" pitchFamily="34" charset="0"/>
                <a:ea typeface="Calibri" panose="020F0502020204030204" pitchFamily="34" charset="0"/>
                <a:cs typeface="Arial" panose="020B0604020202020204" pitchFamily="34" charset="0"/>
              </a:rPr>
              <a:t>People</a:t>
            </a:r>
            <a:r>
              <a:rPr lang="en-US" dirty="0">
                <a:latin typeface="Arial" panose="020B0604020202020204" pitchFamily="34" charset="0"/>
                <a:ea typeface="Calibri" panose="020F0502020204030204" pitchFamily="34" charset="0"/>
                <a:cs typeface="Arial" panose="020B0604020202020204" pitchFamily="34" charset="0"/>
              </a:rPr>
              <a:t>: Matthew Fontaine Maury</a:t>
            </a:r>
          </a:p>
          <a:p>
            <a:r>
              <a:rPr lang="en-US" b="1" dirty="0">
                <a:latin typeface="Arial" panose="020B0604020202020204" pitchFamily="34" charset="0"/>
                <a:ea typeface="Calibri" panose="020F0502020204030204" pitchFamily="34" charset="0"/>
                <a:cs typeface="Arial" panose="020B0604020202020204" pitchFamily="34" charset="0"/>
              </a:rPr>
              <a:t>Last updated</a:t>
            </a:r>
            <a:r>
              <a:rPr lang="en-US" dirty="0">
                <a:latin typeface="Arial" panose="020B0604020202020204" pitchFamily="34" charset="0"/>
                <a:ea typeface="Calibri" panose="020F0502020204030204" pitchFamily="34" charset="0"/>
                <a:cs typeface="Arial" panose="020B0604020202020204" pitchFamily="34" charset="0"/>
              </a:rPr>
              <a:t>: December 6, 2020</a:t>
            </a:r>
          </a:p>
          <a:p>
            <a:endParaRPr lang="en-US" dirty="0">
              <a:latin typeface="Arial" panose="020B0604020202020204" pitchFamily="34" charset="0"/>
              <a:ea typeface="Calibri" panose="020F0502020204030204" pitchFamily="34" charset="0"/>
              <a:cs typeface="Arial" panose="020B0604020202020204" pitchFamily="34" charset="0"/>
            </a:endParaRPr>
          </a:p>
          <a:p>
            <a:r>
              <a:rPr lang="en-US" dirty="0"/>
              <a:t>Visit </a:t>
            </a:r>
            <a:r>
              <a:rPr lang="en-US" b="1" dirty="0">
                <a:hlinkClick r:id="rId3"/>
              </a:rPr>
              <a:t>https://geo-context.github.io</a:t>
            </a:r>
            <a:r>
              <a:rPr lang="en-US" b="1" dirty="0"/>
              <a:t> </a:t>
            </a:r>
            <a:r>
              <a:rPr lang="en-US" dirty="0"/>
              <a:t>for the teacher’s companion guide to these slides.</a:t>
            </a:r>
          </a:p>
          <a:p>
            <a:pPr algn="ctr"/>
            <a:endParaRPr lang="en-US" dirty="0"/>
          </a:p>
          <a:p>
            <a:endParaRPr lang="en-US"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994012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4" descr="Schematic showing trade routes for Atlantic Trade Triangle, including manufactures, slaves, gold, pepper, sugar, molasses, fruits, tobacco, furs, lumber. Overlain is location of surface currents in Atlantic and North Atlantic Gyre. Trade paths and surface currents overlap, and this figure shows how commercial bodies, including the slave industry, were interested in mapping out and learning about surface currents for improved ship navigability. " title="Location of main sea currents, trade routes, and North Atlantic Gyre in Atlantic Ocean"/>
          <p:cNvPicPr preferRelativeResize="0"/>
          <p:nvPr/>
        </p:nvPicPr>
        <p:blipFill>
          <a:blip r:embed="rId3">
            <a:alphaModFix/>
          </a:blip>
          <a:stretch>
            <a:fillRect/>
          </a:stretch>
        </p:blipFill>
        <p:spPr>
          <a:xfrm>
            <a:off x="401895" y="1364939"/>
            <a:ext cx="4594250" cy="3339100"/>
          </a:xfrm>
          <a:prstGeom prst="rect">
            <a:avLst/>
          </a:prstGeom>
          <a:noFill/>
          <a:ln>
            <a:noFill/>
          </a:ln>
        </p:spPr>
      </p:pic>
      <p:sp>
        <p:nvSpPr>
          <p:cNvPr id="64" name="Google Shape;64;p14"/>
          <p:cNvSpPr txBox="1"/>
          <p:nvPr/>
        </p:nvSpPr>
        <p:spPr>
          <a:xfrm>
            <a:off x="2915275" y="4198739"/>
            <a:ext cx="12585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783F04"/>
                </a:solidFill>
              </a:rPr>
              <a:t>slave ships</a:t>
            </a:r>
            <a:endParaRPr>
              <a:solidFill>
                <a:srgbClr val="783F04"/>
              </a:solidFill>
            </a:endParaRPr>
          </a:p>
        </p:txBody>
      </p:sp>
      <p:sp>
        <p:nvSpPr>
          <p:cNvPr id="65" name="Google Shape;65;p14"/>
          <p:cNvSpPr txBox="1"/>
          <p:nvPr/>
        </p:nvSpPr>
        <p:spPr>
          <a:xfrm>
            <a:off x="2761175" y="3598814"/>
            <a:ext cx="1190700" cy="89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FF"/>
                </a:solidFill>
              </a:rPr>
              <a:t>north east trade winds</a:t>
            </a:r>
            <a:endParaRPr dirty="0">
              <a:solidFill>
                <a:srgbClr val="0000FF"/>
              </a:solidFill>
            </a:endParaRPr>
          </a:p>
        </p:txBody>
      </p:sp>
      <p:sp>
        <p:nvSpPr>
          <p:cNvPr id="9" name="Google Shape;115;p28">
            <a:extLst>
              <a:ext uri="{FF2B5EF4-FFF2-40B4-BE49-F238E27FC236}">
                <a16:creationId xmlns:a16="http://schemas.microsoft.com/office/drawing/2014/main" id="{FA318DF9-3244-5045-B95B-4A19FBF37D4C}"/>
              </a:ext>
            </a:extLst>
          </p:cNvPr>
          <p:cNvSpPr txBox="1">
            <a:spLocks noGrp="1"/>
          </p:cNvSpPr>
          <p:nvPr>
            <p:ph type="title"/>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b="1" dirty="0"/>
              <a:t>Early Oceanography and the Slave Trade</a:t>
            </a:r>
            <a:endParaRPr sz="2550" dirty="0"/>
          </a:p>
        </p:txBody>
      </p:sp>
      <p:sp>
        <p:nvSpPr>
          <p:cNvPr id="10" name="Google Shape;125;p29">
            <a:extLst>
              <a:ext uri="{FF2B5EF4-FFF2-40B4-BE49-F238E27FC236}">
                <a16:creationId xmlns:a16="http://schemas.microsoft.com/office/drawing/2014/main" id="{21CB10C4-36AD-1646-9A79-8E1E438714A0}"/>
              </a:ext>
            </a:extLst>
          </p:cNvPr>
          <p:cNvSpPr txBox="1"/>
          <p:nvPr/>
        </p:nvSpPr>
        <p:spPr>
          <a:xfrm>
            <a:off x="401896" y="721640"/>
            <a:ext cx="4594250" cy="631613"/>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dirty="0">
                <a:solidFill>
                  <a:srgbClr val="666666"/>
                </a:solidFill>
                <a:latin typeface="Arial"/>
                <a:ea typeface="Arial"/>
                <a:cs typeface="Arial"/>
                <a:sym typeface="Arial"/>
              </a:rPr>
              <a:t>The North Atlantic Gyre coincides with </a:t>
            </a:r>
          </a:p>
          <a:p>
            <a:pPr marL="0" marR="0" lvl="0" indent="0" algn="ctr" rtl="0">
              <a:lnSpc>
                <a:spcPct val="100000"/>
              </a:lnSpc>
              <a:spcBef>
                <a:spcPts val="0"/>
              </a:spcBef>
              <a:spcAft>
                <a:spcPts val="0"/>
              </a:spcAft>
              <a:buClr>
                <a:srgbClr val="000000"/>
              </a:buClr>
              <a:buSzPts val="1500"/>
              <a:buFont typeface="Arial"/>
              <a:buNone/>
            </a:pPr>
            <a:r>
              <a:rPr lang="en-US" sz="1500" dirty="0">
                <a:solidFill>
                  <a:srgbClr val="666666"/>
                </a:solidFill>
              </a:rPr>
              <a:t>t</a:t>
            </a:r>
            <a:r>
              <a:rPr lang="en" sz="1500" dirty="0">
                <a:solidFill>
                  <a:srgbClr val="666666"/>
                </a:solidFill>
              </a:rPr>
              <a:t>he </a:t>
            </a:r>
            <a:r>
              <a:rPr lang="en" sz="1500" b="0" i="0" u="none" strike="noStrike" cap="none" dirty="0">
                <a:solidFill>
                  <a:srgbClr val="666666"/>
                </a:solidFill>
                <a:latin typeface="Arial"/>
                <a:ea typeface="Arial"/>
                <a:cs typeface="Arial"/>
                <a:sym typeface="Arial"/>
              </a:rPr>
              <a:t>Atlantic Trade Triangle</a:t>
            </a:r>
            <a:endParaRPr sz="1500" b="0" i="0" u="none" strike="noStrike" cap="none" dirty="0">
              <a:solidFill>
                <a:srgbClr val="666666"/>
              </a:solidFill>
              <a:latin typeface="Arial"/>
              <a:ea typeface="Arial"/>
              <a:cs typeface="Arial"/>
              <a:sym typeface="Arial"/>
            </a:endParaRPr>
          </a:p>
        </p:txBody>
      </p:sp>
      <p:sp>
        <p:nvSpPr>
          <p:cNvPr id="11" name="Google Shape;124;p29">
            <a:extLst>
              <a:ext uri="{FF2B5EF4-FFF2-40B4-BE49-F238E27FC236}">
                <a16:creationId xmlns:a16="http://schemas.microsoft.com/office/drawing/2014/main" id="{4D28D0B0-DD30-5E44-8AC7-F2D7936FD9F5}"/>
              </a:ext>
            </a:extLst>
          </p:cNvPr>
          <p:cNvSpPr txBox="1"/>
          <p:nvPr/>
        </p:nvSpPr>
        <p:spPr>
          <a:xfrm>
            <a:off x="2376189" y="4738675"/>
            <a:ext cx="2619956" cy="359164"/>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US" sz="1000" b="0" i="0" u="sng" strike="noStrike" cap="none" dirty="0">
                <a:solidFill>
                  <a:schemeClr val="hlink"/>
                </a:solidFill>
                <a:latin typeface="Arial"/>
                <a:ea typeface="Arial"/>
                <a:cs typeface="Arial"/>
                <a:sym typeface="Arial"/>
                <a:hlinkClick r:id="rId4"/>
              </a:rPr>
              <a:t>Enlightenment Commerce</a:t>
            </a:r>
            <a:endParaRPr sz="1000" b="0" i="1" u="none" strike="noStrike" cap="none" dirty="0">
              <a:solidFill>
                <a:srgbClr val="000000"/>
              </a:solidFill>
              <a:latin typeface="Arial"/>
              <a:ea typeface="Arial"/>
              <a:cs typeface="Arial"/>
              <a:sym typeface="Arial"/>
            </a:endParaRPr>
          </a:p>
        </p:txBody>
      </p:sp>
      <p:sp>
        <p:nvSpPr>
          <p:cNvPr id="12" name="Google Shape;116;p28">
            <a:extLst>
              <a:ext uri="{FF2B5EF4-FFF2-40B4-BE49-F238E27FC236}">
                <a16:creationId xmlns:a16="http://schemas.microsoft.com/office/drawing/2014/main" id="{ABC0FDF6-7120-A245-AF4A-6BF26A3BEC9C}"/>
              </a:ext>
            </a:extLst>
          </p:cNvPr>
          <p:cNvSpPr txBox="1"/>
          <p:nvPr/>
        </p:nvSpPr>
        <p:spPr>
          <a:xfrm>
            <a:off x="5150245" y="1223263"/>
            <a:ext cx="3693718" cy="3622451"/>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n-US" sz="1600" dirty="0"/>
              <a:t>Modern oceanography developed as a discipline in the 19</a:t>
            </a:r>
            <a:r>
              <a:rPr lang="en-US" sz="1600" baseline="30000" dirty="0"/>
              <a:t>th</a:t>
            </a:r>
            <a:r>
              <a:rPr lang="en-US" sz="1600" dirty="0"/>
              <a:t> century with ocean depth sounding and charting of surface currents</a:t>
            </a:r>
          </a:p>
          <a:p>
            <a:pPr marL="127000" lvl="0" algn="l" rtl="0">
              <a:spcBef>
                <a:spcPts val="0"/>
              </a:spcBef>
              <a:spcAft>
                <a:spcPts val="0"/>
              </a:spcAft>
              <a:buClr>
                <a:schemeClr val="dk1"/>
              </a:buClr>
              <a:buSzPts val="1600"/>
            </a:pPr>
            <a:endParaRPr sz="1600" dirty="0"/>
          </a:p>
          <a:p>
            <a:pPr marL="457200" lvl="0" indent="-330200" algn="l" rtl="0">
              <a:spcBef>
                <a:spcPts val="0"/>
              </a:spcBef>
              <a:spcAft>
                <a:spcPts val="0"/>
              </a:spcAft>
              <a:buClr>
                <a:schemeClr val="dk1"/>
              </a:buClr>
              <a:buSzPts val="1600"/>
              <a:buChar char="●"/>
            </a:pPr>
            <a:r>
              <a:rPr lang="en-US" sz="1600" dirty="0"/>
              <a:t>Understanding of surface currents and trade winds motivated by improving commercial trade ship navigation</a:t>
            </a:r>
          </a:p>
          <a:p>
            <a:pPr marL="127000" lvl="0" algn="l" rtl="0">
              <a:spcBef>
                <a:spcPts val="0"/>
              </a:spcBef>
              <a:spcAft>
                <a:spcPts val="0"/>
              </a:spcAft>
              <a:buClr>
                <a:schemeClr val="dk1"/>
              </a:buClr>
              <a:buSzPts val="1600"/>
            </a:pPr>
            <a:endParaRPr sz="1600" dirty="0"/>
          </a:p>
          <a:p>
            <a:pPr marL="457200" lvl="0" indent="-330200" algn="l" rtl="0">
              <a:spcBef>
                <a:spcPts val="0"/>
              </a:spcBef>
              <a:spcAft>
                <a:spcPts val="0"/>
              </a:spcAft>
              <a:buClr>
                <a:schemeClr val="dk1"/>
              </a:buClr>
              <a:buSzPts val="1600"/>
              <a:buChar char="●"/>
            </a:pPr>
            <a:r>
              <a:rPr lang="en" sz="1600" dirty="0"/>
              <a:t>Between 1810 and 1860, ships transported 3.5 million enslaved people across the Atlantic</a:t>
            </a: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3" name="Google Shape;73;p15"/>
          <p:cNvSpPr txBox="1">
            <a:spLocks noGrp="1"/>
          </p:cNvSpPr>
          <p:nvPr>
            <p:ph type="body" idx="1"/>
          </p:nvPr>
        </p:nvSpPr>
        <p:spPr>
          <a:xfrm>
            <a:off x="128588" y="805545"/>
            <a:ext cx="4105955" cy="4338857"/>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Matthew Fontaine Maury known as the “Scientist of the Seas” for contributions to ocean navigation — improved commercial routes using collected data on surface currents and winds</a:t>
            </a:r>
          </a:p>
          <a:p>
            <a:pPr marL="139700" lvl="0" indent="0" algn="l" rtl="0">
              <a:lnSpc>
                <a:spcPct val="100000"/>
              </a:lnSpc>
              <a:spcBef>
                <a:spcPts val="0"/>
              </a:spcBef>
              <a:spcAft>
                <a:spcPts val="0"/>
              </a:spcAft>
              <a:buClr>
                <a:srgbClr val="000000"/>
              </a:buClr>
              <a:buSzPts val="1400"/>
              <a:buNone/>
            </a:pPr>
            <a:endParaRPr sz="1000" dirty="0">
              <a:solidFill>
                <a:srgbClr val="000000"/>
              </a:solidFill>
              <a:latin typeface="Arial" panose="020B0604020202020204" pitchFamily="34" charset="0"/>
              <a:ea typeface="Open Sans"/>
              <a:cs typeface="Arial" panose="020B0604020202020204" pitchFamily="34" charset="0"/>
              <a:sym typeface="Open Sans"/>
            </a:endParaRPr>
          </a:p>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Published the first textbook for modern oceanography in 1855: </a:t>
            </a:r>
            <a:r>
              <a:rPr lang="en" sz="1600" i="1" dirty="0">
                <a:solidFill>
                  <a:srgbClr val="000000"/>
                </a:solidFill>
                <a:latin typeface="Arial" panose="020B0604020202020204" pitchFamily="34" charset="0"/>
                <a:ea typeface="Open Sans"/>
                <a:cs typeface="Arial" panose="020B0604020202020204" pitchFamily="34" charset="0"/>
                <a:sym typeface="Open Sans"/>
              </a:rPr>
              <a:t>The Physical Geography of the Sea</a:t>
            </a:r>
          </a:p>
          <a:p>
            <a:pPr marL="139700" lvl="0" indent="0" algn="l" rtl="0">
              <a:lnSpc>
                <a:spcPct val="100000"/>
              </a:lnSpc>
              <a:spcBef>
                <a:spcPts val="0"/>
              </a:spcBef>
              <a:spcAft>
                <a:spcPts val="0"/>
              </a:spcAft>
              <a:buClr>
                <a:srgbClr val="000000"/>
              </a:buClr>
              <a:buSzPts val="1400"/>
              <a:buNone/>
            </a:pPr>
            <a:endParaRPr sz="1000" dirty="0">
              <a:solidFill>
                <a:srgbClr val="000000"/>
              </a:solidFill>
              <a:latin typeface="Arial" panose="020B0604020202020204" pitchFamily="34" charset="0"/>
              <a:ea typeface="Open Sans"/>
              <a:cs typeface="Arial" panose="020B0604020202020204" pitchFamily="34" charset="0"/>
              <a:sym typeface="Open Sans"/>
            </a:endParaRPr>
          </a:p>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Professor at the Virginia Military Institute until death in 1873, former U.S. navy officer</a:t>
            </a:r>
          </a:p>
          <a:p>
            <a:pPr marL="139700" lvl="0" indent="0" algn="l" rtl="0">
              <a:lnSpc>
                <a:spcPct val="100000"/>
              </a:lnSpc>
              <a:spcBef>
                <a:spcPts val="0"/>
              </a:spcBef>
              <a:spcAft>
                <a:spcPts val="0"/>
              </a:spcAft>
              <a:buClr>
                <a:srgbClr val="000000"/>
              </a:buClr>
              <a:buSzPts val="1400"/>
              <a:buNone/>
            </a:pPr>
            <a:endParaRPr sz="1000" dirty="0">
              <a:solidFill>
                <a:srgbClr val="000000"/>
              </a:solidFill>
              <a:latin typeface="Arial" panose="020B0604020202020204" pitchFamily="34" charset="0"/>
              <a:ea typeface="Open Sans"/>
              <a:cs typeface="Arial" panose="020B0604020202020204" pitchFamily="34" charset="0"/>
              <a:sym typeface="Open Sans"/>
            </a:endParaRPr>
          </a:p>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Work spans oceanography, meteorology, astronomy, and geology</a:t>
            </a:r>
            <a:endParaRPr sz="1600" dirty="0">
              <a:solidFill>
                <a:srgbClr val="000000"/>
              </a:solidFill>
              <a:latin typeface="Arial" panose="020B0604020202020204" pitchFamily="34" charset="0"/>
              <a:ea typeface="Open Sans"/>
              <a:cs typeface="Arial" panose="020B0604020202020204" pitchFamily="34" charset="0"/>
              <a:sym typeface="Open Sans"/>
            </a:endParaRPr>
          </a:p>
        </p:txBody>
      </p:sp>
      <p:pic>
        <p:nvPicPr>
          <p:cNvPr id="74" name="Google Shape;74;p15" descr="Illustration by Matthew Fontaine Maury showing location of trade winds in the Atlantic Ocean." title="&quot;Trade wind chart of the Atlantic Ocean,” by Matthew Fontaine Maury, 1851. "/>
          <p:cNvPicPr preferRelativeResize="0"/>
          <p:nvPr/>
        </p:nvPicPr>
        <p:blipFill>
          <a:blip r:embed="rId3">
            <a:alphaModFix/>
          </a:blip>
          <a:stretch>
            <a:fillRect/>
          </a:stretch>
        </p:blipFill>
        <p:spPr>
          <a:xfrm>
            <a:off x="4451450" y="1103988"/>
            <a:ext cx="4527599" cy="2935532"/>
          </a:xfrm>
          <a:prstGeom prst="rect">
            <a:avLst/>
          </a:prstGeom>
          <a:noFill/>
          <a:ln>
            <a:noFill/>
          </a:ln>
        </p:spPr>
      </p:pic>
      <p:sp>
        <p:nvSpPr>
          <p:cNvPr id="75" name="Google Shape;75;p15"/>
          <p:cNvSpPr txBox="1"/>
          <p:nvPr/>
        </p:nvSpPr>
        <p:spPr>
          <a:xfrm>
            <a:off x="4451450" y="4039520"/>
            <a:ext cx="4527599" cy="439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dirty="0">
                <a:solidFill>
                  <a:srgbClr val="888888"/>
                </a:solidFill>
                <a:highlight>
                  <a:srgbClr val="FFFFFF"/>
                </a:highlight>
              </a:rPr>
              <a:t>“Trade wind chart of the Atlantic Ocean,” by Matthew Fontaine Maury, 1851. Geography and Map Division, Library of Congress.</a:t>
            </a:r>
            <a:endParaRPr dirty="0">
              <a:latin typeface="Open Sans"/>
              <a:ea typeface="Open Sans"/>
              <a:cs typeface="Open Sans"/>
              <a:sym typeface="Open Sans"/>
            </a:endParaRPr>
          </a:p>
        </p:txBody>
      </p:sp>
      <p:sp>
        <p:nvSpPr>
          <p:cNvPr id="8" name="Google Shape;115;p28">
            <a:extLst>
              <a:ext uri="{FF2B5EF4-FFF2-40B4-BE49-F238E27FC236}">
                <a16:creationId xmlns:a16="http://schemas.microsoft.com/office/drawing/2014/main" id="{CDFD4479-318A-084F-8DA6-B5B24F44E651}"/>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t>Maury as a key early oceanographer</a:t>
            </a:r>
            <a:endParaRPr lang="en-US" sz="2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1" name="Google Shape;81;p16"/>
          <p:cNvSpPr txBox="1">
            <a:spLocks noGrp="1"/>
          </p:cNvSpPr>
          <p:nvPr>
            <p:ph type="body" idx="1"/>
          </p:nvPr>
        </p:nvSpPr>
        <p:spPr>
          <a:xfrm>
            <a:off x="3869425" y="844100"/>
            <a:ext cx="4926232" cy="42243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Served in Confederate Navy, for home state of Virginia</a:t>
            </a:r>
          </a:p>
          <a:p>
            <a:pPr marL="139700" lvl="0" indent="0" algn="l" rtl="0">
              <a:lnSpc>
                <a:spcPct val="100000"/>
              </a:lnSpc>
              <a:spcBef>
                <a:spcPts val="0"/>
              </a:spcBef>
              <a:spcAft>
                <a:spcPts val="0"/>
              </a:spcAft>
              <a:buClr>
                <a:srgbClr val="000000"/>
              </a:buClr>
              <a:buSzPts val="1400"/>
              <a:buNone/>
            </a:pPr>
            <a:endParaRPr sz="1600" dirty="0">
              <a:solidFill>
                <a:srgbClr val="000000"/>
              </a:solidFill>
              <a:latin typeface="Arial" panose="020B0604020202020204" pitchFamily="34" charset="0"/>
              <a:ea typeface="Open Sans"/>
              <a:cs typeface="Arial" panose="020B0604020202020204" pitchFamily="34" charset="0"/>
              <a:sym typeface="Open Sans"/>
            </a:endParaRPr>
          </a:p>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During Civil War he pushed European powers to support the Confederate cause</a:t>
            </a:r>
          </a:p>
          <a:p>
            <a:pPr marL="139700" lvl="0" indent="0" algn="l" rtl="0">
              <a:lnSpc>
                <a:spcPct val="100000"/>
              </a:lnSpc>
              <a:spcBef>
                <a:spcPts val="0"/>
              </a:spcBef>
              <a:spcAft>
                <a:spcPts val="0"/>
              </a:spcAft>
              <a:buClr>
                <a:srgbClr val="000000"/>
              </a:buClr>
              <a:buSzPts val="1400"/>
              <a:buNone/>
            </a:pPr>
            <a:endParaRPr sz="1600" dirty="0">
              <a:solidFill>
                <a:srgbClr val="000000"/>
              </a:solidFill>
              <a:latin typeface="Arial" panose="020B0604020202020204" pitchFamily="34" charset="0"/>
              <a:ea typeface="Open Sans"/>
              <a:cs typeface="Arial" panose="020B0604020202020204" pitchFamily="34" charset="0"/>
              <a:sym typeface="Open Sans"/>
            </a:endParaRPr>
          </a:p>
          <a:p>
            <a:pPr marL="457200" lvl="0" indent="-317500" algn="l" rtl="0">
              <a:lnSpc>
                <a:spcPct val="100000"/>
              </a:lnSpc>
              <a:spcBef>
                <a:spcPts val="0"/>
              </a:spcBef>
              <a:spcAft>
                <a:spcPts val="0"/>
              </a:spcAft>
              <a:buClr>
                <a:srgbClr val="000000"/>
              </a:buClr>
              <a:buSzPts val="1400"/>
              <a:buFont typeface="Open Sans"/>
              <a:buChar char="●"/>
            </a:pPr>
            <a:r>
              <a:rPr lang="en" sz="1600" dirty="0">
                <a:solidFill>
                  <a:schemeClr val="dk1"/>
                </a:solidFill>
                <a:latin typeface="Arial" panose="020B0604020202020204" pitchFamily="34" charset="0"/>
                <a:ea typeface="Open Sans"/>
                <a:cs typeface="Arial" panose="020B0604020202020204" pitchFamily="34" charset="0"/>
                <a:sym typeface="Open Sans"/>
              </a:rPr>
              <a:t>Prior to Civil War proponent of the idea of moving slaves out of the United States and into Brazil, like other proslavery politicians</a:t>
            </a:r>
          </a:p>
          <a:p>
            <a:pPr marL="139700" lvl="0" indent="0" algn="l" rtl="0">
              <a:lnSpc>
                <a:spcPct val="100000"/>
              </a:lnSpc>
              <a:spcBef>
                <a:spcPts val="0"/>
              </a:spcBef>
              <a:spcAft>
                <a:spcPts val="0"/>
              </a:spcAft>
              <a:buClr>
                <a:srgbClr val="000000"/>
              </a:buClr>
              <a:buSzPts val="1400"/>
              <a:buNone/>
            </a:pPr>
            <a:endParaRPr sz="1600" dirty="0">
              <a:solidFill>
                <a:schemeClr val="dk1"/>
              </a:solidFill>
              <a:latin typeface="Arial" panose="020B0604020202020204" pitchFamily="34" charset="0"/>
              <a:ea typeface="Open Sans"/>
              <a:cs typeface="Arial" panose="020B0604020202020204" pitchFamily="34" charset="0"/>
              <a:sym typeface="Open Sans"/>
            </a:endParaRPr>
          </a:p>
          <a:p>
            <a:pPr marL="457200" lvl="0" indent="-317500" algn="l" rtl="0">
              <a:lnSpc>
                <a:spcPct val="100000"/>
              </a:lnSpc>
              <a:spcBef>
                <a:spcPts val="0"/>
              </a:spcBef>
              <a:spcAft>
                <a:spcPts val="0"/>
              </a:spcAft>
              <a:buClr>
                <a:schemeClr val="dk1"/>
              </a:buClr>
              <a:buSzPts val="1400"/>
              <a:buFont typeface="Open Sans"/>
              <a:buChar char="●"/>
            </a:pPr>
            <a:r>
              <a:rPr lang="en" sz="1600" dirty="0">
                <a:solidFill>
                  <a:schemeClr val="dk1"/>
                </a:solidFill>
                <a:latin typeface="Arial" panose="020B0604020202020204" pitchFamily="34" charset="0"/>
                <a:ea typeface="Open Sans"/>
                <a:cs typeface="Arial" panose="020B0604020202020204" pitchFamily="34" charset="0"/>
                <a:sym typeface="Open Sans"/>
              </a:rPr>
              <a:t>Maury’s statue in Richmond, Virginia was removed in July of 2020</a:t>
            </a:r>
            <a:endParaRPr sz="1600" dirty="0">
              <a:solidFill>
                <a:schemeClr val="dk1"/>
              </a:solidFill>
              <a:latin typeface="Arial" panose="020B0604020202020204" pitchFamily="34" charset="0"/>
              <a:ea typeface="Open Sans"/>
              <a:cs typeface="Arial" panose="020B0604020202020204" pitchFamily="34" charset="0"/>
              <a:sym typeface="Open Sans"/>
            </a:endParaRPr>
          </a:p>
          <a:p>
            <a:pPr marL="0" lvl="0" indent="0" algn="l" rtl="0">
              <a:lnSpc>
                <a:spcPct val="100000"/>
              </a:lnSpc>
              <a:spcBef>
                <a:spcPts val="0"/>
              </a:spcBef>
              <a:spcAft>
                <a:spcPts val="1600"/>
              </a:spcAft>
              <a:buNone/>
            </a:pPr>
            <a:endParaRPr sz="1600" dirty="0">
              <a:latin typeface="Arial" panose="020B0604020202020204" pitchFamily="34" charset="0"/>
              <a:cs typeface="Arial" panose="020B0604020202020204" pitchFamily="34" charset="0"/>
            </a:endParaRPr>
          </a:p>
        </p:txBody>
      </p:sp>
      <p:pic>
        <p:nvPicPr>
          <p:cNvPr id="82" name="Google Shape;82;p16" descr="Statue of a seated Matthew Fontaine Maury. Underneath his feet is written &quot;Pathfinder of the Seas&quot;, and above is a statue of the globe with a ship and other figures emerging below the globe, possibly showing a shipwreck. " title="Statue of Matthew Fontaine Maury in Richmond, Virginia"/>
          <p:cNvPicPr preferRelativeResize="0"/>
          <p:nvPr/>
        </p:nvPicPr>
        <p:blipFill>
          <a:blip r:embed="rId3">
            <a:alphaModFix/>
          </a:blip>
          <a:stretch>
            <a:fillRect/>
          </a:stretch>
        </p:blipFill>
        <p:spPr>
          <a:xfrm>
            <a:off x="524149" y="390425"/>
            <a:ext cx="3345276" cy="4753075"/>
          </a:xfrm>
          <a:prstGeom prst="rect">
            <a:avLst/>
          </a:prstGeom>
          <a:noFill/>
          <a:ln>
            <a:noFill/>
          </a:ln>
        </p:spPr>
      </p:pic>
      <p:sp>
        <p:nvSpPr>
          <p:cNvPr id="83" name="Google Shape;83;p16"/>
          <p:cNvSpPr txBox="1"/>
          <p:nvPr/>
        </p:nvSpPr>
        <p:spPr>
          <a:xfrm>
            <a:off x="3945627" y="4641008"/>
            <a:ext cx="3717918" cy="572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n" sz="1000" dirty="0">
                <a:solidFill>
                  <a:schemeClr val="bg2"/>
                </a:solidFill>
              </a:rPr>
              <a:t>Left: Statue of Matthew Fontaine Maury in Richmond, Virginia. </a:t>
            </a:r>
            <a:r>
              <a:rPr lang="en-US" sz="1000" dirty="0">
                <a:solidFill>
                  <a:schemeClr val="bg2"/>
                </a:solidFill>
                <a:hlinkClick r:id="rId4"/>
              </a:rPr>
              <a:t>Daniel Sangjib Min/Times-Dispatch</a:t>
            </a:r>
            <a:endParaRPr sz="1000" dirty="0">
              <a:solidFill>
                <a:schemeClr val="bg2"/>
              </a:solidFill>
            </a:endParaRPr>
          </a:p>
        </p:txBody>
      </p:sp>
      <p:sp>
        <p:nvSpPr>
          <p:cNvPr id="6" name="Google Shape;115;p28">
            <a:extLst>
              <a:ext uri="{FF2B5EF4-FFF2-40B4-BE49-F238E27FC236}">
                <a16:creationId xmlns:a16="http://schemas.microsoft.com/office/drawing/2014/main" id="{511555E4-01FE-234A-869F-9693F6860F1B}"/>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t>Maury and the Confederate States of America</a:t>
            </a:r>
            <a:endParaRPr lang="en-US" sz="2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9" name="Google Shape;89;p17"/>
          <p:cNvSpPr txBox="1">
            <a:spLocks noGrp="1"/>
          </p:cNvSpPr>
          <p:nvPr>
            <p:ph type="body" idx="1"/>
          </p:nvPr>
        </p:nvSpPr>
        <p:spPr>
          <a:xfrm>
            <a:off x="0" y="705600"/>
            <a:ext cx="4756500" cy="39882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“The Amazonian Republic”: Maury argued slaveholders should own property in Brazil, which he considered, like the United States, to be a “slave country” </a:t>
            </a:r>
            <a:r>
              <a:rPr lang="en" sz="1600" dirty="0">
                <a:solidFill>
                  <a:schemeClr val="dk1"/>
                </a:solidFill>
                <a:latin typeface="Arial" panose="020B0604020202020204" pitchFamily="34" charset="0"/>
                <a:ea typeface="Open Sans"/>
                <a:cs typeface="Arial" panose="020B0604020202020204" pitchFamily="34" charset="0"/>
                <a:sym typeface="Open Sans"/>
              </a:rPr>
              <a:t>based on climatic &amp; geographic similarity of Mississippi to Amazon</a:t>
            </a:r>
          </a:p>
          <a:p>
            <a:pPr marL="139700" lvl="0" indent="0" algn="l" rtl="0">
              <a:lnSpc>
                <a:spcPct val="100000"/>
              </a:lnSpc>
              <a:spcBef>
                <a:spcPts val="0"/>
              </a:spcBef>
              <a:spcAft>
                <a:spcPts val="0"/>
              </a:spcAft>
              <a:buClr>
                <a:srgbClr val="000000"/>
              </a:buClr>
              <a:buSzPts val="1400"/>
              <a:buNone/>
            </a:pPr>
            <a:endParaRPr sz="1000" dirty="0">
              <a:solidFill>
                <a:srgbClr val="000000"/>
              </a:solidFill>
              <a:latin typeface="Arial" panose="020B0604020202020204" pitchFamily="34" charset="0"/>
              <a:ea typeface="Open Sans"/>
              <a:cs typeface="Arial" panose="020B0604020202020204" pitchFamily="34" charset="0"/>
              <a:sym typeface="Open Sans"/>
            </a:endParaRPr>
          </a:p>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Ocean currents and winds flowed easily between United States South and Brazil, enabling connection </a:t>
            </a:r>
          </a:p>
          <a:p>
            <a:pPr marL="139700" lvl="0" indent="0" algn="l" rtl="0">
              <a:lnSpc>
                <a:spcPct val="100000"/>
              </a:lnSpc>
              <a:spcBef>
                <a:spcPts val="0"/>
              </a:spcBef>
              <a:spcAft>
                <a:spcPts val="0"/>
              </a:spcAft>
              <a:buClr>
                <a:srgbClr val="000000"/>
              </a:buClr>
              <a:buSzPts val="1400"/>
              <a:buNone/>
            </a:pPr>
            <a:endParaRPr sz="1000" dirty="0">
              <a:solidFill>
                <a:srgbClr val="000000"/>
              </a:solidFill>
              <a:latin typeface="Arial" panose="020B0604020202020204" pitchFamily="34" charset="0"/>
              <a:ea typeface="Open Sans"/>
              <a:cs typeface="Arial" panose="020B0604020202020204" pitchFamily="34" charset="0"/>
              <a:sym typeface="Open Sans"/>
            </a:endParaRPr>
          </a:p>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Plan was to forcibly migrate slaves to Brazil and continue producing American agricultural products</a:t>
            </a:r>
          </a:p>
          <a:p>
            <a:pPr marL="139700" lvl="0" indent="0" algn="l" rtl="0">
              <a:lnSpc>
                <a:spcPct val="100000"/>
              </a:lnSpc>
              <a:spcBef>
                <a:spcPts val="0"/>
              </a:spcBef>
              <a:spcAft>
                <a:spcPts val="0"/>
              </a:spcAft>
              <a:buClr>
                <a:srgbClr val="000000"/>
              </a:buClr>
              <a:buSzPts val="1400"/>
              <a:buNone/>
            </a:pPr>
            <a:endParaRPr sz="1000" dirty="0">
              <a:solidFill>
                <a:srgbClr val="000000"/>
              </a:solidFill>
              <a:latin typeface="Arial" panose="020B0604020202020204" pitchFamily="34" charset="0"/>
              <a:ea typeface="Open Sans"/>
              <a:cs typeface="Arial" panose="020B0604020202020204" pitchFamily="34" charset="0"/>
              <a:sym typeface="Open Sans"/>
            </a:endParaRPr>
          </a:p>
          <a:p>
            <a:pPr marL="457200" lvl="0" indent="-317500" algn="l" rtl="0">
              <a:lnSpc>
                <a:spcPct val="100000"/>
              </a:lnSpc>
              <a:spcBef>
                <a:spcPts val="0"/>
              </a:spcBef>
              <a:spcAft>
                <a:spcPts val="0"/>
              </a:spcAft>
              <a:buClr>
                <a:srgbClr val="000000"/>
              </a:buClr>
              <a:buSzPts val="1400"/>
              <a:buFont typeface="Open Sans"/>
              <a:buChar char="●"/>
            </a:pPr>
            <a:r>
              <a:rPr lang="en" sz="1600" dirty="0">
                <a:solidFill>
                  <a:srgbClr val="000000"/>
                </a:solidFill>
                <a:latin typeface="Arial" panose="020B0604020202020204" pitchFamily="34" charset="0"/>
                <a:ea typeface="Open Sans"/>
                <a:cs typeface="Arial" panose="020B0604020202020204" pitchFamily="34" charset="0"/>
                <a:sym typeface="Open Sans"/>
              </a:rPr>
              <a:t>At Maury’s suggestion, United States Navy conducted navigability tests of the Amazon River</a:t>
            </a:r>
            <a:endParaRPr sz="1600" dirty="0">
              <a:solidFill>
                <a:srgbClr val="000000"/>
              </a:solidFill>
              <a:latin typeface="Arial" panose="020B0604020202020204" pitchFamily="34" charset="0"/>
              <a:ea typeface="Open Sans"/>
              <a:cs typeface="Arial" panose="020B0604020202020204" pitchFamily="34" charset="0"/>
              <a:sym typeface="Open Sans"/>
            </a:endParaRPr>
          </a:p>
        </p:txBody>
      </p:sp>
      <p:pic>
        <p:nvPicPr>
          <p:cNvPr id="90" name="Google Shape;90;p17" descr="Formal portrait of Matthew Fontaine Maury in military uniform. " title="Portrait of Matthew Fontaine Maury, U.S. Navy"/>
          <p:cNvPicPr preferRelativeResize="0"/>
          <p:nvPr/>
        </p:nvPicPr>
        <p:blipFill>
          <a:blip r:embed="rId3">
            <a:alphaModFix/>
          </a:blip>
          <a:stretch>
            <a:fillRect/>
          </a:stretch>
        </p:blipFill>
        <p:spPr>
          <a:xfrm>
            <a:off x="5627915" y="2145323"/>
            <a:ext cx="2712442" cy="2548477"/>
          </a:xfrm>
          <a:prstGeom prst="rect">
            <a:avLst/>
          </a:prstGeom>
          <a:noFill/>
          <a:ln>
            <a:noFill/>
          </a:ln>
        </p:spPr>
      </p:pic>
      <p:sp>
        <p:nvSpPr>
          <p:cNvPr id="91" name="Google Shape;91;p17"/>
          <p:cNvSpPr txBox="1"/>
          <p:nvPr/>
        </p:nvSpPr>
        <p:spPr>
          <a:xfrm>
            <a:off x="4848896" y="4695857"/>
            <a:ext cx="4074000" cy="44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solidFill>
                  <a:schemeClr val="tx1">
                    <a:lumMod val="50000"/>
                    <a:lumOff val="50000"/>
                  </a:schemeClr>
                </a:solidFill>
                <a:latin typeface="Arial" panose="020B0604020202020204" pitchFamily="34" charset="0"/>
                <a:ea typeface="Open Sans"/>
                <a:cs typeface="Arial" panose="020B0604020202020204" pitchFamily="34" charset="0"/>
                <a:sym typeface="Open Sans"/>
              </a:rPr>
              <a:t>“MAURY, MATTHEW FONTAINE, U.S.N.” 1917. Harris &amp; Ewing Collection, Prints and Photographs Division, Library of Congress.</a:t>
            </a:r>
            <a:endParaRPr sz="1000" dirty="0">
              <a:solidFill>
                <a:schemeClr val="tx1">
                  <a:lumMod val="50000"/>
                  <a:lumOff val="50000"/>
                </a:schemeClr>
              </a:solidFill>
              <a:latin typeface="Arial" panose="020B0604020202020204" pitchFamily="34" charset="0"/>
              <a:ea typeface="Open Sans"/>
              <a:cs typeface="Arial" panose="020B0604020202020204" pitchFamily="34" charset="0"/>
              <a:sym typeface="Open Sans"/>
            </a:endParaRPr>
          </a:p>
        </p:txBody>
      </p:sp>
      <p:sp>
        <p:nvSpPr>
          <p:cNvPr id="92" name="Google Shape;92;p17"/>
          <p:cNvSpPr txBox="1"/>
          <p:nvPr/>
        </p:nvSpPr>
        <p:spPr>
          <a:xfrm>
            <a:off x="4736650" y="660624"/>
            <a:ext cx="4298493" cy="1396775"/>
          </a:xfrm>
          <a:prstGeom prst="rect">
            <a:avLst/>
          </a:prstGeom>
          <a:solidFill>
            <a:srgbClr val="FFD579">
              <a:alpha val="83922"/>
            </a:srgb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dirty="0"/>
              <a:t>“Maury’s research cannot be separated from his larger vision in the 1840s and 1850s of a seaborn commercial empire linking the United States, the </a:t>
            </a:r>
            <a:r>
              <a:rPr lang="en-US" sz="1100" i="1" dirty="0"/>
              <a:t>Caribbean</a:t>
            </a:r>
            <a:r>
              <a:rPr lang="en" sz="1100" i="1" dirty="0"/>
              <a:t> Sea, and the Amazon basin in Brazil. What tied this “Amazonian Republic” - as Maury called it - together? Ocean currents, certainly. But also slavery.”</a:t>
            </a:r>
          </a:p>
          <a:p>
            <a:pPr marL="0" lvl="0" indent="0" algn="l" rtl="0">
              <a:spcBef>
                <a:spcPts val="0"/>
              </a:spcBef>
              <a:spcAft>
                <a:spcPts val="0"/>
              </a:spcAft>
              <a:buNone/>
            </a:pPr>
            <a:endParaRPr lang="en" sz="1100" i="1" dirty="0"/>
          </a:p>
          <a:p>
            <a:pPr algn="r"/>
            <a:r>
              <a:rPr lang="en-US" sz="1100" dirty="0"/>
              <a:t>- Chris Graham, American Civil War Museum</a:t>
            </a:r>
          </a:p>
        </p:txBody>
      </p:sp>
      <p:sp>
        <p:nvSpPr>
          <p:cNvPr id="9" name="Google Shape;115;p28">
            <a:extLst>
              <a:ext uri="{FF2B5EF4-FFF2-40B4-BE49-F238E27FC236}">
                <a16:creationId xmlns:a16="http://schemas.microsoft.com/office/drawing/2014/main" id="{1B3B77D3-7354-204F-BD7F-D93E6098CB83}"/>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t>Arguing for continuation of U.S. slavery in Brazil</a:t>
            </a:r>
            <a:endParaRPr lang="en-US" sz="2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9" name="Google Shape;99;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100" u="sng">
                <a:solidFill>
                  <a:schemeClr val="hlink"/>
                </a:solidFill>
                <a:hlinkClick r:id="rId3"/>
              </a:rPr>
              <a:t>https://acwm.org/blog/what-did-matthew-fontaine-maury-ever-do-to-deserve-his-removal-from-monument-avenue/</a:t>
            </a:r>
            <a:endParaRPr/>
          </a:p>
          <a:p>
            <a:pPr marL="457200" lvl="0" indent="-342900" algn="l" rtl="0">
              <a:spcBef>
                <a:spcPts val="0"/>
              </a:spcBef>
              <a:spcAft>
                <a:spcPts val="0"/>
              </a:spcAft>
              <a:buSzPts val="1800"/>
              <a:buChar char="●"/>
            </a:pPr>
            <a:r>
              <a:rPr lang="en" sz="1100" u="sng">
                <a:solidFill>
                  <a:schemeClr val="hlink"/>
                </a:solidFill>
                <a:hlinkClick r:id="rId4"/>
              </a:rPr>
              <a:t>https://blogs.loc.gov/maps/2018/07/scientist-of-the-seas-the-legacy-of-matthew-fontaine-maury/</a:t>
            </a:r>
            <a:endParaRPr/>
          </a:p>
          <a:p>
            <a:pPr marL="457200" lvl="0" indent="-342900" algn="l" rtl="0">
              <a:spcBef>
                <a:spcPts val="0"/>
              </a:spcBef>
              <a:spcAft>
                <a:spcPts val="0"/>
              </a:spcAft>
              <a:buSzPts val="1800"/>
              <a:buChar char="●"/>
            </a:pPr>
            <a:r>
              <a:rPr lang="en" sz="1100" u="sng">
                <a:solidFill>
                  <a:schemeClr val="hlink"/>
                </a:solidFill>
                <a:hlinkClick r:id="rId5"/>
              </a:rPr>
              <a:t>https://www.history.navy.mil/content/history/nhhc/research/library/online-reading-room/title-list-alphabetically/m/matthew-fontaine-maury-benefactor-of-mankind.html</a:t>
            </a:r>
            <a:endParaRPr/>
          </a:p>
          <a:p>
            <a:pPr marL="457200" lvl="0" indent="-342900" algn="l" rtl="0">
              <a:spcBef>
                <a:spcPts val="0"/>
              </a:spcBef>
              <a:spcAft>
                <a:spcPts val="0"/>
              </a:spcAft>
              <a:buSzPts val="1800"/>
              <a:buChar char="●"/>
            </a:pPr>
            <a:r>
              <a:rPr lang="en" sz="1100" u="sng">
                <a:solidFill>
                  <a:schemeClr val="hlink"/>
                </a:solidFill>
                <a:hlinkClick r:id="rId6"/>
              </a:rPr>
              <a:t>https://enlightenmentcommerce.wordpress.com/category/uncategorized/</a:t>
            </a:r>
            <a:endParaRPr/>
          </a:p>
        </p:txBody>
      </p:sp>
      <p:sp>
        <p:nvSpPr>
          <p:cNvPr id="6" name="Google Shape;115;p28">
            <a:extLst>
              <a:ext uri="{FF2B5EF4-FFF2-40B4-BE49-F238E27FC236}">
                <a16:creationId xmlns:a16="http://schemas.microsoft.com/office/drawing/2014/main" id="{6672B95B-C540-664D-AB87-4277CB6DBC53}"/>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t>Sources</a:t>
            </a:r>
            <a:endParaRPr lang="en-US" sz="255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1135</Words>
  <Application>Microsoft Macintosh PowerPoint</Application>
  <PresentationFormat>On-screen Show (16:9)</PresentationFormat>
  <Paragraphs>73</Paragraphs>
  <Slides>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Calibri</vt:lpstr>
      <vt:lpstr>Arial</vt:lpstr>
      <vt:lpstr>Open Sans</vt:lpstr>
      <vt:lpstr>Simple Light</vt:lpstr>
      <vt:lpstr>PowerPoint Presentation</vt:lpstr>
      <vt:lpstr>Early Oceanography and the Slave Trade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Oceanography Early Oceanography and the Slave Trade: Matthew Fontaine Maury</dc:title>
  <cp:lastModifiedBy>Christine Chen</cp:lastModifiedBy>
  <cp:revision>5</cp:revision>
  <dcterms:modified xsi:type="dcterms:W3CDTF">2020-12-07T08:58:39Z</dcterms:modified>
</cp:coreProperties>
</file>